
<file path=[Content_Types].xml><?xml version="1.0" encoding="utf-8"?>
<Types xmlns="http://schemas.openxmlformats.org/package/2006/content-types">
  <Default Extension="pdf" ContentType="image/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4" r:id="rId4"/>
    <p:sldId id="265" r:id="rId5"/>
    <p:sldId id="263" r:id="rId6"/>
    <p:sldId id="266" r:id="rId7"/>
    <p:sldId id="268" r:id="rId8"/>
    <p:sldId id="269" r:id="rId9"/>
    <p:sldId id="257" r:id="rId10"/>
    <p:sldId id="262" r:id="rId11"/>
    <p:sldId id="259" r:id="rId12"/>
    <p:sldId id="260" r:id="rId13"/>
    <p:sldId id="267" r:id="rId14"/>
    <p:sldId id="261" r:id="rId15"/>
    <p:sldId id="271" r:id="rId16"/>
    <p:sldId id="270" r:id="rId17"/>
    <p:sldId id="276" r:id="rId18"/>
    <p:sldId id="272" r:id="rId19"/>
    <p:sldId id="274" r:id="rId20"/>
    <p:sldId id="27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53A8D-351D-450C-930C-814001276D0F}" type="datetimeFigureOut">
              <a:rPr lang="nl-NL" smtClean="0"/>
              <a:t>22-10-2018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B3ED5-75CC-4710-830D-89EAC0137214}" type="slidenum">
              <a:rPr lang="nl-NL" smtClean="0"/>
              <a:t>‹nr.›</a:t>
            </a:fld>
            <a:endParaRPr lang="nl-NL"/>
          </a:p>
        </p:txBody>
      </p:sp>
    </p:spTree>
    <p:extLst>
      <p:ext uri="{BB962C8B-B14F-4D97-AF65-F5344CB8AC3E}">
        <p14:creationId xmlns:p14="http://schemas.microsoft.com/office/powerpoint/2010/main" val="50341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92CFCE-35ED-4BC9-BAFC-3AA0906ECA02}" type="slidenum">
              <a:rPr lang="nl-NL" altLang="nl-NL" smtClean="0"/>
              <a:pPr>
                <a:spcBef>
                  <a:spcPct val="0"/>
                </a:spcBef>
              </a:pPr>
              <a:t>3</a:t>
            </a:fld>
            <a:endParaRPr lang="nl-NL" altLang="nl-NL" smtClean="0"/>
          </a:p>
        </p:txBody>
      </p:sp>
      <p:sp>
        <p:nvSpPr>
          <p:cNvPr id="13315" name="Rectangle 2"/>
          <p:cNvSpPr>
            <a:spLocks noGrp="1" noRot="1" noChangeAspect="1" noChangeArrowheads="1" noTextEdit="1"/>
          </p:cNvSpPr>
          <p:nvPr>
            <p:ph type="sldImg"/>
          </p:nvPr>
        </p:nvSpPr>
        <p:spPr>
          <a:xfrm>
            <a:off x="1147763" y="673100"/>
            <a:ext cx="4564062" cy="3422650"/>
          </a:xfrm>
          <a:ln/>
        </p:spPr>
      </p:sp>
      <p:sp>
        <p:nvSpPr>
          <p:cNvPr id="13316" name="Rectangle 3"/>
          <p:cNvSpPr>
            <a:spLocks noGrp="1" noChangeArrowheads="1"/>
          </p:cNvSpPr>
          <p:nvPr>
            <p:ph type="body" idx="1"/>
          </p:nvPr>
        </p:nvSpPr>
        <p:spPr>
          <a:xfrm>
            <a:off x="923925" y="4340225"/>
            <a:ext cx="5010150" cy="4097338"/>
          </a:xfrm>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24171B-E385-4464-8FEF-20244673BAD7}" type="slidenum">
              <a:rPr lang="nl-NL" altLang="nl-NL" smtClean="0"/>
              <a:pPr>
                <a:spcBef>
                  <a:spcPct val="0"/>
                </a:spcBef>
              </a:pPr>
              <a:t>4</a:t>
            </a:fld>
            <a:endParaRPr lang="nl-NL" altLang="nl-NL" smtClean="0"/>
          </a:p>
        </p:txBody>
      </p:sp>
      <p:sp>
        <p:nvSpPr>
          <p:cNvPr id="15363" name="Rectangle 2"/>
          <p:cNvSpPr>
            <a:spLocks noGrp="1" noRot="1" noChangeAspect="1" noChangeArrowheads="1" noTextEdit="1"/>
          </p:cNvSpPr>
          <p:nvPr>
            <p:ph type="sldImg"/>
          </p:nvPr>
        </p:nvSpPr>
        <p:spPr>
          <a:xfrm>
            <a:off x="1147763" y="673100"/>
            <a:ext cx="4564062" cy="3422650"/>
          </a:xfrm>
          <a:ln/>
        </p:spPr>
      </p:sp>
      <p:sp>
        <p:nvSpPr>
          <p:cNvPr id="15364" name="Rectangle 3"/>
          <p:cNvSpPr>
            <a:spLocks noGrp="1" noChangeArrowheads="1"/>
          </p:cNvSpPr>
          <p:nvPr>
            <p:ph type="body" idx="1"/>
          </p:nvPr>
        </p:nvSpPr>
        <p:spPr>
          <a:xfrm>
            <a:off x="923925" y="4340225"/>
            <a:ext cx="5010150" cy="4097338"/>
          </a:xfrm>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25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F980927-6F27-43B4-80D8-0483ACDBBCE7}" type="slidenum">
              <a:rPr lang="nl-NL" altLang="nl-NL" smtClean="0"/>
              <a:pPr>
                <a:spcBef>
                  <a:spcPct val="0"/>
                </a:spcBef>
              </a:pPr>
              <a:t>5</a:t>
            </a:fld>
            <a:endParaRPr lang="nl-NL" altLang="nl-NL" smtClean="0"/>
          </a:p>
        </p:txBody>
      </p:sp>
      <p:sp>
        <p:nvSpPr>
          <p:cNvPr id="11267" name="Rectangle 2"/>
          <p:cNvSpPr>
            <a:spLocks noGrp="1" noRot="1" noChangeAspect="1" noChangeArrowheads="1" noTextEdit="1"/>
          </p:cNvSpPr>
          <p:nvPr>
            <p:ph type="sldImg"/>
          </p:nvPr>
        </p:nvSpPr>
        <p:spPr>
          <a:xfrm>
            <a:off x="1147763" y="673100"/>
            <a:ext cx="4564062" cy="3422650"/>
          </a:xfrm>
          <a:ln/>
        </p:spPr>
      </p:sp>
      <p:sp>
        <p:nvSpPr>
          <p:cNvPr id="11268" name="Rectangle 3"/>
          <p:cNvSpPr>
            <a:spLocks noGrp="1" noChangeArrowheads="1"/>
          </p:cNvSpPr>
          <p:nvPr>
            <p:ph type="body" idx="1"/>
          </p:nvPr>
        </p:nvSpPr>
        <p:spPr>
          <a:xfrm>
            <a:off x="923925" y="4340225"/>
            <a:ext cx="5010150" cy="4097338"/>
          </a:xfrm>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8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78400E-2FC9-48A3-8A8B-D298A60F6CB4}" type="slidenum">
              <a:rPr lang="nl-NL" altLang="nl-NL" smtClean="0"/>
              <a:pPr>
                <a:spcBef>
                  <a:spcPct val="0"/>
                </a:spcBef>
              </a:pPr>
              <a:t>6</a:t>
            </a:fld>
            <a:endParaRPr lang="nl-NL" altLang="nl-NL"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p:spPr>
        <p:txBody>
          <a:bodyPr/>
          <a:lstStyle/>
          <a:p>
            <a:pPr eaLnBrk="1" hangingPunct="1"/>
            <a:endParaRPr lang="de-DE"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0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129B11-F721-470E-A5DD-91B7025A4F3F}" type="slidenum">
              <a:rPr lang="nl-NL" altLang="nl-NL" smtClean="0"/>
              <a:pPr>
                <a:spcBef>
                  <a:spcPct val="0"/>
                </a:spcBef>
              </a:pPr>
              <a:t>7</a:t>
            </a:fld>
            <a:endParaRPr lang="nl-NL" altLang="nl-NL" smtClean="0"/>
          </a:p>
        </p:txBody>
      </p:sp>
      <p:sp>
        <p:nvSpPr>
          <p:cNvPr id="83971" name="Rectangle 2"/>
          <p:cNvSpPr>
            <a:spLocks noGrp="1" noRot="1" noChangeAspect="1" noChangeArrowheads="1" noTextEdit="1"/>
          </p:cNvSpPr>
          <p:nvPr>
            <p:ph type="sldImg"/>
          </p:nvPr>
        </p:nvSpPr>
        <p:spPr>
          <a:xfrm>
            <a:off x="1147763" y="673100"/>
            <a:ext cx="4564062" cy="3422650"/>
          </a:xfrm>
          <a:ln/>
        </p:spPr>
      </p:sp>
      <p:sp>
        <p:nvSpPr>
          <p:cNvPr id="83972" name="Rectangle 3"/>
          <p:cNvSpPr>
            <a:spLocks noGrp="1" noChangeArrowheads="1"/>
          </p:cNvSpPr>
          <p:nvPr>
            <p:ph type="body" idx="1"/>
          </p:nvPr>
        </p:nvSpPr>
        <p:spPr>
          <a:xfrm>
            <a:off x="923925" y="4340225"/>
            <a:ext cx="5010150" cy="4097338"/>
          </a:xfrm>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64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D5CDA1-2987-4951-8A56-BF96F03012C4}" type="slidenum">
              <a:rPr lang="nl-NL" altLang="nl-NL" smtClean="0"/>
              <a:pPr>
                <a:spcBef>
                  <a:spcPct val="0"/>
                </a:spcBef>
              </a:pPr>
              <a:t>8</a:t>
            </a:fld>
            <a:endParaRPr lang="nl-NL" altLang="nl-NL" smtClean="0"/>
          </a:p>
        </p:txBody>
      </p:sp>
      <p:sp>
        <p:nvSpPr>
          <p:cNvPr id="86019" name="Rectangle 2"/>
          <p:cNvSpPr>
            <a:spLocks noGrp="1" noRot="1" noChangeAspect="1" noChangeArrowheads="1" noTextEdit="1"/>
          </p:cNvSpPr>
          <p:nvPr>
            <p:ph type="sldImg"/>
          </p:nvPr>
        </p:nvSpPr>
        <p:spPr>
          <a:xfrm>
            <a:off x="1147763" y="673100"/>
            <a:ext cx="4564062" cy="3422650"/>
          </a:xfrm>
          <a:ln/>
        </p:spPr>
      </p:sp>
      <p:sp>
        <p:nvSpPr>
          <p:cNvPr id="86020" name="Rectangle 3"/>
          <p:cNvSpPr>
            <a:spLocks noGrp="1" noChangeArrowheads="1"/>
          </p:cNvSpPr>
          <p:nvPr>
            <p:ph type="body" idx="1"/>
          </p:nvPr>
        </p:nvSpPr>
        <p:spPr>
          <a:xfrm>
            <a:off x="923925" y="4340225"/>
            <a:ext cx="5010150" cy="4097338"/>
          </a:xfrm>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29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D5E5539-12F1-4ADB-89F1-33939773120F}" type="slidenum">
              <a:rPr lang="nl-NL" altLang="nl-NL" smtClean="0"/>
              <a:pPr>
                <a:spcBef>
                  <a:spcPct val="0"/>
                </a:spcBef>
              </a:pPr>
              <a:t>13</a:t>
            </a:fld>
            <a:endParaRPr lang="nl-NL" altLang="nl-NL" smtClean="0"/>
          </a:p>
        </p:txBody>
      </p:sp>
      <p:sp>
        <p:nvSpPr>
          <p:cNvPr id="88067" name="Rectangle 2"/>
          <p:cNvSpPr>
            <a:spLocks noGrp="1" noRot="1" noChangeAspect="1" noChangeArrowheads="1" noTextEdit="1"/>
          </p:cNvSpPr>
          <p:nvPr>
            <p:ph type="sldImg"/>
          </p:nvPr>
        </p:nvSpPr>
        <p:spPr>
          <a:xfrm>
            <a:off x="1147763" y="673100"/>
            <a:ext cx="4564062" cy="3422650"/>
          </a:xfrm>
          <a:ln/>
        </p:spPr>
      </p:sp>
      <p:sp>
        <p:nvSpPr>
          <p:cNvPr id="88068" name="Rectangle 3"/>
          <p:cNvSpPr>
            <a:spLocks noGrp="1" noChangeArrowheads="1"/>
          </p:cNvSpPr>
          <p:nvPr>
            <p:ph type="body" idx="1"/>
          </p:nvPr>
        </p:nvSpPr>
        <p:spPr>
          <a:xfrm>
            <a:off x="923925" y="4340225"/>
            <a:ext cx="5010150" cy="4097338"/>
          </a:xfrm>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60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C7F945E-F6ED-49A3-8228-F28422C506F4}" type="datetimeFigureOut">
              <a:rPr lang="nl-NL" smtClean="0"/>
              <a:t>22-10-2018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141802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7F945E-F6ED-49A3-8228-F28422C506F4}" type="datetimeFigureOut">
              <a:rPr lang="nl-NL" smtClean="0"/>
              <a:t>22-10-2018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48884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7F945E-F6ED-49A3-8228-F28422C506F4}" type="datetimeFigureOut">
              <a:rPr lang="nl-NL" smtClean="0"/>
              <a:t>22-10-2018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260979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7F945E-F6ED-49A3-8228-F28422C506F4}" type="datetimeFigureOut">
              <a:rPr lang="nl-NL" smtClean="0"/>
              <a:t>22-10-2018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380740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C7F945E-F6ED-49A3-8228-F28422C506F4}" type="datetimeFigureOut">
              <a:rPr lang="nl-NL" smtClean="0"/>
              <a:t>22-10-2018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137605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C7F945E-F6ED-49A3-8228-F28422C506F4}" type="datetimeFigureOut">
              <a:rPr lang="nl-NL" smtClean="0"/>
              <a:t>22-10-2018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413535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C7F945E-F6ED-49A3-8228-F28422C506F4}" type="datetimeFigureOut">
              <a:rPr lang="nl-NL" smtClean="0"/>
              <a:t>22-10-2018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145142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C7F945E-F6ED-49A3-8228-F28422C506F4}" type="datetimeFigureOut">
              <a:rPr lang="nl-NL" smtClean="0"/>
              <a:t>22-10-2018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292844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7F945E-F6ED-49A3-8228-F28422C506F4}" type="datetimeFigureOut">
              <a:rPr lang="nl-NL" smtClean="0"/>
              <a:t>22-10-2018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33488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C7F945E-F6ED-49A3-8228-F28422C506F4}" type="datetimeFigureOut">
              <a:rPr lang="nl-NL" smtClean="0"/>
              <a:t>22-10-2018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298967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C7F945E-F6ED-49A3-8228-F28422C506F4}" type="datetimeFigureOut">
              <a:rPr lang="nl-NL" smtClean="0"/>
              <a:t>22-10-2018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F73F65-32F1-4CCA-A17A-94C7F76B36F6}" type="slidenum">
              <a:rPr lang="nl-NL" smtClean="0"/>
              <a:t>‹nr.›</a:t>
            </a:fld>
            <a:endParaRPr lang="nl-NL"/>
          </a:p>
        </p:txBody>
      </p:sp>
    </p:spTree>
    <p:extLst>
      <p:ext uri="{BB962C8B-B14F-4D97-AF65-F5344CB8AC3E}">
        <p14:creationId xmlns:p14="http://schemas.microsoft.com/office/powerpoint/2010/main" val="95709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F945E-F6ED-49A3-8228-F28422C506F4}" type="datetimeFigureOut">
              <a:rPr lang="nl-NL" smtClean="0"/>
              <a:t>22-10-2018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73F65-32F1-4CCA-A17A-94C7F76B36F6}" type="slidenum">
              <a:rPr lang="nl-NL" smtClean="0"/>
              <a:t>‹nr.›</a:t>
            </a:fld>
            <a:endParaRPr lang="nl-NL"/>
          </a:p>
        </p:txBody>
      </p:sp>
    </p:spTree>
    <p:extLst>
      <p:ext uri="{BB962C8B-B14F-4D97-AF65-F5344CB8AC3E}">
        <p14:creationId xmlns:p14="http://schemas.microsoft.com/office/powerpoint/2010/main" val="457615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d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EBSwOS90wgQ"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VCA inleiding</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858826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Geld en leed</a:t>
            </a:r>
            <a:endParaRPr lang="nl-NL" dirty="0"/>
          </a:p>
        </p:txBody>
      </p:sp>
      <p:sp>
        <p:nvSpPr>
          <p:cNvPr id="3" name="Tijdelijke aanduiding voor inhoud 2"/>
          <p:cNvSpPr>
            <a:spLocks noGrp="1"/>
          </p:cNvSpPr>
          <p:nvPr>
            <p:ph idx="1"/>
          </p:nvPr>
        </p:nvSpPr>
        <p:spPr/>
        <p:txBody>
          <a:bodyPr/>
          <a:lstStyle/>
          <a:p>
            <a:r>
              <a:rPr lang="nl-NL" dirty="0" smtClean="0"/>
              <a:t>Geld…  Miljarden euro’s…</a:t>
            </a:r>
          </a:p>
          <a:p>
            <a:endParaRPr lang="nl-NL" dirty="0"/>
          </a:p>
          <a:p>
            <a:r>
              <a:rPr lang="nl-NL" dirty="0" smtClean="0"/>
              <a:t>Leed.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339" y="2614612"/>
            <a:ext cx="4476750" cy="3000375"/>
          </a:xfrm>
          <a:prstGeom prst="rect">
            <a:avLst/>
          </a:prstGeom>
        </p:spPr>
      </p:pic>
    </p:spTree>
    <p:extLst>
      <p:ext uri="{BB962C8B-B14F-4D97-AF65-F5344CB8AC3E}">
        <p14:creationId xmlns:p14="http://schemas.microsoft.com/office/powerpoint/2010/main" val="904498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2015 cijfers</a:t>
            </a:r>
            <a:endParaRPr lang="nl-NL" dirty="0"/>
          </a:p>
        </p:txBody>
      </p:sp>
      <p:sp>
        <p:nvSpPr>
          <p:cNvPr id="3" name="Tijdelijke aanduiding voor inhoud 2"/>
          <p:cNvSpPr>
            <a:spLocks noGrp="1"/>
          </p:cNvSpPr>
          <p:nvPr>
            <p:ph idx="1"/>
          </p:nvPr>
        </p:nvSpPr>
        <p:spPr/>
        <p:txBody>
          <a:bodyPr/>
          <a:lstStyle/>
          <a:p>
            <a:r>
              <a:rPr lang="nl-NL" dirty="0" smtClean="0"/>
              <a:t>Hoe veel dodelijke slachtoffers in Nederland in 2015 op het werk?</a:t>
            </a:r>
          </a:p>
          <a:p>
            <a:r>
              <a:rPr lang="nl-NL" dirty="0" smtClean="0"/>
              <a:t>(Dus niet thuis, (beun) of verkeersslachtoffers)</a:t>
            </a:r>
          </a:p>
          <a:p>
            <a:r>
              <a:rPr lang="nl-NL" dirty="0" smtClean="0"/>
              <a:t>In Nederland werken ongeveer 8 miljoen mensen. (deeltijd en voltijd)</a:t>
            </a:r>
          </a:p>
          <a:p>
            <a:endParaRPr lang="nl-NL" dirty="0"/>
          </a:p>
          <a:p>
            <a:r>
              <a:rPr lang="nl-NL" dirty="0" smtClean="0"/>
              <a:t>Antwoord:</a:t>
            </a:r>
          </a:p>
          <a:p>
            <a:r>
              <a:rPr lang="nl-NL" sz="9600" dirty="0" smtClean="0"/>
              <a:t>51</a:t>
            </a:r>
            <a:endParaRPr lang="nl-NL" sz="9600" dirty="0"/>
          </a:p>
        </p:txBody>
      </p:sp>
    </p:spTree>
    <p:extLst>
      <p:ext uri="{BB962C8B-B14F-4D97-AF65-F5344CB8AC3E}">
        <p14:creationId xmlns:p14="http://schemas.microsoft.com/office/powerpoint/2010/main" val="38508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Cijfers 2015</a:t>
            </a:r>
            <a:endParaRPr lang="nl-NL" dirty="0"/>
          </a:p>
        </p:txBody>
      </p:sp>
      <p:sp>
        <p:nvSpPr>
          <p:cNvPr id="3" name="Tijdelijke aanduiding voor inhoud 2"/>
          <p:cNvSpPr>
            <a:spLocks noGrp="1"/>
          </p:cNvSpPr>
          <p:nvPr>
            <p:ph idx="1"/>
          </p:nvPr>
        </p:nvSpPr>
        <p:spPr/>
        <p:txBody>
          <a:bodyPr/>
          <a:lstStyle/>
          <a:p>
            <a:r>
              <a:rPr lang="nl-NL" dirty="0" smtClean="0"/>
              <a:t>207.000 ongevallen</a:t>
            </a:r>
          </a:p>
          <a:p>
            <a:r>
              <a:rPr lang="nl-NL" dirty="0" smtClean="0"/>
              <a:t>97.000 mensen met verzuim</a:t>
            </a:r>
          </a:p>
          <a:p>
            <a:r>
              <a:rPr lang="nl-NL" dirty="0" smtClean="0"/>
              <a:t>49.000 Spoedeisende Eerste Hulp</a:t>
            </a:r>
          </a:p>
          <a:p>
            <a:r>
              <a:rPr lang="nl-NL" dirty="0" smtClean="0"/>
              <a:t>4.100 ziekenhuisopnames</a:t>
            </a:r>
          </a:p>
          <a:p>
            <a:endParaRPr lang="nl-NL" dirty="0"/>
          </a:p>
          <a:p>
            <a:endParaRPr lang="nl-NL" dirty="0"/>
          </a:p>
        </p:txBody>
      </p:sp>
    </p:spTree>
    <p:extLst>
      <p:ext uri="{BB962C8B-B14F-4D97-AF65-F5344CB8AC3E}">
        <p14:creationId xmlns:p14="http://schemas.microsoft.com/office/powerpoint/2010/main" val="533241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nl-NL" altLang="nl-NL" smtClean="0"/>
              <a:t>ijsberg</a:t>
            </a:r>
          </a:p>
        </p:txBody>
      </p:sp>
      <p:pic>
        <p:nvPicPr>
          <p:cNvPr id="87043" name="Picture 3" descr="ijsber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713" y="1268414"/>
            <a:ext cx="39878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50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Nog meer feiten…</a:t>
            </a:r>
            <a:endParaRPr lang="nl-NL" dirty="0"/>
          </a:p>
        </p:txBody>
      </p:sp>
      <p:sp>
        <p:nvSpPr>
          <p:cNvPr id="3" name="Tijdelijke aanduiding voor inhoud 2"/>
          <p:cNvSpPr>
            <a:spLocks noGrp="1"/>
          </p:cNvSpPr>
          <p:nvPr>
            <p:ph idx="1"/>
          </p:nvPr>
        </p:nvSpPr>
        <p:spPr/>
        <p:txBody>
          <a:bodyPr/>
          <a:lstStyle/>
          <a:p>
            <a:r>
              <a:rPr lang="nl-NL" dirty="0"/>
              <a:t>2.400 blijvend letsel</a:t>
            </a:r>
            <a:r>
              <a:rPr lang="nl-NL" dirty="0" smtClean="0"/>
              <a:t>…</a:t>
            </a:r>
          </a:p>
          <a:p>
            <a:endParaRPr lang="nl-NL" dirty="0"/>
          </a:p>
          <a:p>
            <a:r>
              <a:rPr lang="nl-NL" dirty="0" smtClean="0"/>
              <a:t>Meeste slachtoffers zijn:</a:t>
            </a:r>
          </a:p>
          <a:p>
            <a:r>
              <a:rPr lang="nl-NL" dirty="0" smtClean="0"/>
              <a:t>Jongeren. </a:t>
            </a:r>
          </a:p>
          <a:p>
            <a:r>
              <a:rPr lang="nl-NL" dirty="0" smtClean="0"/>
              <a:t>Werken in de bouw of land en tuinbouw. </a:t>
            </a:r>
          </a:p>
          <a:p>
            <a:r>
              <a:rPr lang="nl-NL" dirty="0" smtClean="0"/>
              <a:t>Meest zware ongevallen gebeuren in </a:t>
            </a:r>
            <a:r>
              <a:rPr lang="nl-NL" dirty="0"/>
              <a:t>land en </a:t>
            </a:r>
            <a:r>
              <a:rPr lang="nl-NL" dirty="0" smtClean="0"/>
              <a:t>tuinbouw. </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353050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Inspectie SZW bezorgd over stijging aantal arbeidsongevallen, sector start campagne</a:t>
            </a:r>
            <a:br>
              <a:rPr lang="nl-NL" dirty="0"/>
            </a:br>
            <a:endParaRPr lang="nl-NL" dirty="0"/>
          </a:p>
        </p:txBody>
      </p:sp>
      <p:sp>
        <p:nvSpPr>
          <p:cNvPr id="3" name="Tijdelijke aanduiding voor inhoud 2"/>
          <p:cNvSpPr>
            <a:spLocks noGrp="1"/>
          </p:cNvSpPr>
          <p:nvPr>
            <p:ph idx="1"/>
          </p:nvPr>
        </p:nvSpPr>
        <p:spPr>
          <a:xfrm>
            <a:off x="838200" y="1334814"/>
            <a:ext cx="10515600" cy="5523186"/>
          </a:xfrm>
        </p:spPr>
        <p:txBody>
          <a:bodyPr>
            <a:normAutofit fontScale="25000" lnSpcReduction="20000"/>
          </a:bodyPr>
          <a:lstStyle/>
          <a:p>
            <a:pPr marL="0" indent="0">
              <a:buNone/>
            </a:pPr>
            <a:endParaRPr lang="nl-NL" dirty="0"/>
          </a:p>
          <a:p>
            <a:r>
              <a:rPr lang="nl-NL" sz="5500" dirty="0"/>
              <a:t>De Inspectie SZW is bezorgd over de stijging van het aantal ernstige arbeidsongevallen. Dat zei inspecteur-generaal Marc Kuipers van de Inspectie SZW in het tv-programma De Monitor van 3 </a:t>
            </a:r>
            <a:r>
              <a:rPr lang="nl-NL" sz="5500" dirty="0" smtClean="0"/>
              <a:t>september. In </a:t>
            </a:r>
            <a:r>
              <a:rPr lang="nl-NL" sz="5500" dirty="0"/>
              <a:t>2016 kwamen </a:t>
            </a:r>
            <a:r>
              <a:rPr lang="nl-NL" sz="5500" dirty="0">
                <a:solidFill>
                  <a:srgbClr val="FF0000"/>
                </a:solidFill>
              </a:rPr>
              <a:t>70 mensen om het leven</a:t>
            </a:r>
            <a:r>
              <a:rPr lang="nl-NL" sz="5500" dirty="0"/>
              <a:t>, 19 meer dan in 2015. Ook het totaal aantal arbeidsongelukken stijgt, 14% meer dan in 2015. De Inspectie SZW is in haar jaarverslag zeer kritisch over het bedrijfsleven: „Werknemers die de ultieme prijs betaalden voor vaak onnodige fouten. Als bedrijfsleven en overheid hebben we de morele plicht om van hun dood te leren</a:t>
            </a:r>
            <a:r>
              <a:rPr lang="nl-NL" sz="5500" dirty="0" smtClean="0"/>
              <a:t>.“ Winst </a:t>
            </a:r>
            <a:r>
              <a:rPr lang="nl-NL" sz="5500" dirty="0"/>
              <a:t>gaat boven veiligheid Het aantal arbeidsongevallen daalde decennia lang door veiligere machines en de verplichting van </a:t>
            </a:r>
            <a:r>
              <a:rPr lang="nl-NL" sz="5500" dirty="0" err="1" smtClean="0"/>
              <a:t>arbo</a:t>
            </a:r>
            <a:r>
              <a:rPr lang="nl-NL" sz="5500" dirty="0" smtClean="0"/>
              <a:t> regelingen</a:t>
            </a:r>
            <a:r>
              <a:rPr lang="nl-NL" sz="5500" dirty="0"/>
              <a:t>. In 2016 stijgt het aantal slachtoffers opeens weer. De </a:t>
            </a:r>
            <a:r>
              <a:rPr lang="nl-NL" sz="5500" dirty="0" smtClean="0"/>
              <a:t>Inspectie is </a:t>
            </a:r>
            <a:r>
              <a:rPr lang="nl-NL" sz="5500" dirty="0"/>
              <a:t>duidelijk over de oorzaken: „</a:t>
            </a:r>
            <a:r>
              <a:rPr lang="nl-NL" sz="5500" dirty="0">
                <a:solidFill>
                  <a:srgbClr val="FF0000"/>
                </a:solidFill>
              </a:rPr>
              <a:t>Winst gaat boven veiligheid,</a:t>
            </a:r>
            <a:r>
              <a:rPr lang="nl-NL" sz="5500" dirty="0"/>
              <a:t> tijdelijke werknemers krijgen onvoldoende instructies of beheersen het Nederlands onvoldoende."</a:t>
            </a:r>
          </a:p>
          <a:p>
            <a:r>
              <a:rPr lang="nl-NL" sz="5500" dirty="0">
                <a:solidFill>
                  <a:srgbClr val="FF0000"/>
                </a:solidFill>
              </a:rPr>
              <a:t>Hoveniers en groenvoorzieners koploper</a:t>
            </a:r>
          </a:p>
          <a:p>
            <a:r>
              <a:rPr lang="nl-NL" sz="5500" dirty="0"/>
              <a:t>In de agrarische en groene sector zijn hoveniers en groenvoorzieners koploper wat bedrijfsongevallen betreft met in 2016 een aandeel van 36 bedrijfsongevallen op een totaal van 127 voor de sector. Kuipers legt in de uitzending van De Monitor de verantwoordelijk-	 </a:t>
            </a:r>
            <a:r>
              <a:rPr lang="nl-NL" sz="5500" dirty="0" err="1"/>
              <a:t>heid</a:t>
            </a:r>
            <a:r>
              <a:rPr lang="nl-NL" sz="5500" dirty="0"/>
              <a:t> voor ongevallen bij de bedrijven neer. De </a:t>
            </a:r>
            <a:r>
              <a:rPr lang="nl-NL" sz="5500" dirty="0" smtClean="0"/>
              <a:t>inspecteur generaal </a:t>
            </a:r>
            <a:r>
              <a:rPr lang="nl-NL" sz="5500" dirty="0"/>
              <a:t>hekelt de houding van werkgevers die in slechte tijden geen geld hebben voor arbeidsveiligheid en als het goed gaat er geen tijd voor hebben.</a:t>
            </a:r>
          </a:p>
          <a:p>
            <a:r>
              <a:rPr lang="nl-NL" sz="5500" dirty="0"/>
              <a:t>Zero </a:t>
            </a:r>
            <a:r>
              <a:rPr lang="nl-NL" sz="5500" dirty="0" err="1"/>
              <a:t>accidents</a:t>
            </a:r>
            <a:r>
              <a:rPr lang="nl-NL" sz="5500" dirty="0"/>
              <a:t> in </a:t>
            </a:r>
            <a:r>
              <a:rPr lang="nl-NL" sz="5500" dirty="0" smtClean="0"/>
              <a:t>2020. Om </a:t>
            </a:r>
            <a:r>
              <a:rPr lang="nl-NL" sz="5500" dirty="0"/>
              <a:t>het aantal ongevallen in de agrarische en groene sector </a:t>
            </a:r>
            <a:r>
              <a:rPr lang="nl-NL" sz="5500" dirty="0" smtClean="0"/>
              <a:t>terug </a:t>
            </a:r>
            <a:r>
              <a:rPr lang="nl-NL" sz="5500" dirty="0"/>
              <a:t>te dringen zijn onder meer SZW, RIVM, </a:t>
            </a:r>
            <a:r>
              <a:rPr lang="nl-NL" sz="5500" dirty="0" err="1"/>
              <a:t>stigas</a:t>
            </a:r>
            <a:r>
              <a:rPr lang="nl-NL" sz="5500" dirty="0"/>
              <a:t>, LTO Nederland, </a:t>
            </a:r>
            <a:r>
              <a:rPr lang="nl-NL" sz="5500" dirty="0" err="1"/>
              <a:t>Cumela</a:t>
            </a:r>
            <a:r>
              <a:rPr lang="nl-NL" sz="5500" dirty="0"/>
              <a:t> Nederland en de VHG de campagne 'Op weg naar Zero </a:t>
            </a:r>
            <a:r>
              <a:rPr lang="nl-NL" sz="5500" dirty="0" err="1"/>
              <a:t>Accidents</a:t>
            </a:r>
            <a:r>
              <a:rPr lang="nl-NL" sz="5500" dirty="0"/>
              <a:t> in 2020' gestart. De campagne moet werkgevers er bewust van maken wat ze kunnen doen om ongelukken te voorkomen. De focus van de campagne ligt op risico inventarisatie en evaluatie. Ad de Rooij, medisch adviseur bij </a:t>
            </a:r>
            <a:r>
              <a:rPr lang="nl-NL" sz="5500" dirty="0" err="1"/>
              <a:t>Stigas</a:t>
            </a:r>
            <a:r>
              <a:rPr lang="nl-NL" sz="5500" dirty="0"/>
              <a:t>: „We stimuleren werkgevers om na te denken of ze hun zaken goed op orde hebben. Bespreek veiligheid ook tijdens elk werkoverleg met werknemers. Welke risico's hebben jullie gezien de afgelopen tijd, hoe kunnen we veiliger werken?" Werkgevers kunnen via de servicedesk van </a:t>
            </a:r>
            <a:r>
              <a:rPr lang="nl-NL" sz="5500" dirty="0" err="1"/>
              <a:t>Stigas</a:t>
            </a:r>
            <a:r>
              <a:rPr lang="nl-NL" sz="5500" dirty="0"/>
              <a:t> een inlogcode krijgen om voor hun eigen bedrijf een risico-inventarisatie te </a:t>
            </a:r>
            <a:r>
              <a:rPr lang="nl-NL" sz="5500" dirty="0" smtClean="0"/>
              <a:t>maken. De </a:t>
            </a:r>
            <a:r>
              <a:rPr lang="nl-NL" sz="5500" dirty="0"/>
              <a:t>Rooij: „In Zweden is van 2009 tot 2013 een vergelijkbare campagne gevoerd en </a:t>
            </a:r>
            <a:r>
              <a:rPr lang="nl-NL" sz="5500" dirty="0" smtClean="0"/>
              <a:t>daar waren </a:t>
            </a:r>
            <a:r>
              <a:rPr lang="nl-NL" sz="5500" dirty="0"/>
              <a:t>in 2013 geen dodelijke ongevallen meer."</a:t>
            </a:r>
          </a:p>
          <a:p>
            <a:r>
              <a:rPr lang="nl-NL" sz="5500" dirty="0" smtClean="0"/>
              <a:t>Zzp </a:t>
            </a:r>
            <a:r>
              <a:rPr lang="nl-NL" sz="5500" dirty="0" err="1" smtClean="0"/>
              <a:t>ers</a:t>
            </a:r>
            <a:endParaRPr lang="nl-NL" sz="5500" dirty="0"/>
          </a:p>
          <a:p>
            <a:r>
              <a:rPr lang="nl-NL" sz="5500" dirty="0"/>
              <a:t>Bedrijfsongevallen waarbij werknemers betrokken zijn of </a:t>
            </a:r>
            <a:r>
              <a:rPr lang="nl-NL" sz="5500" dirty="0" err="1"/>
              <a:t>zzp'ers</a:t>
            </a:r>
            <a:r>
              <a:rPr lang="nl-NL" sz="5500" dirty="0"/>
              <a:t> die onder gezag werken moeten worden gemeld bij de Inspectie SZW. Toch schat deze dienst dat 30% tot ruim 50% van deze ongevallen </a:t>
            </a:r>
            <a:r>
              <a:rPr lang="nl-NL" sz="5500" dirty="0">
                <a:solidFill>
                  <a:srgbClr val="FF0000"/>
                </a:solidFill>
              </a:rPr>
              <a:t>niet wordt </a:t>
            </a:r>
            <a:r>
              <a:rPr lang="nl-NL" sz="5500" dirty="0" smtClean="0">
                <a:solidFill>
                  <a:srgbClr val="FF0000"/>
                </a:solidFill>
              </a:rPr>
              <a:t>gemeld</a:t>
            </a:r>
            <a:r>
              <a:rPr lang="nl-NL" sz="5500" dirty="0" smtClean="0"/>
              <a:t>. Nog </a:t>
            </a:r>
            <a:r>
              <a:rPr lang="nl-NL" sz="5500" dirty="0"/>
              <a:t>veel minder zicht is er op ongevallen met </a:t>
            </a:r>
            <a:r>
              <a:rPr lang="nl-NL" sz="5500" dirty="0">
                <a:solidFill>
                  <a:srgbClr val="FF0000"/>
                </a:solidFill>
              </a:rPr>
              <a:t>zelfstandigen die niet onder gezag werken</a:t>
            </a:r>
            <a:r>
              <a:rPr lang="nl-NL" sz="5500" dirty="0"/>
              <a:t>. Deze ongevallen hoeven niet te worden gemeld bij de inspectie. Ook voor deze grote groep zelfstandige hoveniers is het echter mogelijk om een risico-inventarisatie te doen bij </a:t>
            </a:r>
            <a:r>
              <a:rPr lang="nl-NL" sz="5500" dirty="0" err="1"/>
              <a:t>Stigas</a:t>
            </a:r>
            <a:r>
              <a:rPr lang="nl-NL" sz="5500" dirty="0"/>
              <a:t>. Zij kunnen naar de </a:t>
            </a:r>
            <a:r>
              <a:rPr lang="nl-NL" sz="5500" dirty="0" err="1"/>
              <a:t>Stigas</a:t>
            </a:r>
            <a:r>
              <a:rPr lang="nl-NL" sz="5500" dirty="0"/>
              <a:t>-website gaan, hun gegevens invullen en een inlogcode </a:t>
            </a:r>
            <a:r>
              <a:rPr lang="nl-NL" sz="5500" dirty="0" smtClean="0"/>
              <a:t>aanvragen. De </a:t>
            </a:r>
            <a:r>
              <a:rPr lang="nl-NL" sz="5500" dirty="0"/>
              <a:t>VHG trapt de campagne af op de Groene Sector Vakbeurs in januari. Voor meer informatie zie www.zeroaccidents2020. nl.</a:t>
            </a:r>
          </a:p>
          <a:p>
            <a:endParaRPr lang="nl-NL" dirty="0"/>
          </a:p>
        </p:txBody>
      </p:sp>
      <p:pic>
        <p:nvPicPr>
          <p:cNvPr id="1026" name="Picture 2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72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31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0" y="3525044"/>
            <a:ext cx="952500" cy="952500"/>
          </a:xfrm>
        </p:spPr>
      </p:pic>
      <p:sp>
        <p:nvSpPr>
          <p:cNvPr id="6" name="Rechthoek 5"/>
          <p:cNvSpPr/>
          <p:nvPr/>
        </p:nvSpPr>
        <p:spPr>
          <a:xfrm>
            <a:off x="0" y="168166"/>
            <a:ext cx="11740055" cy="5847755"/>
          </a:xfrm>
          <a:prstGeom prst="rect">
            <a:avLst/>
          </a:prstGeom>
        </p:spPr>
        <p:txBody>
          <a:bodyPr wrap="square">
            <a:spAutoFit/>
          </a:bodyPr>
          <a:lstStyle/>
          <a:p>
            <a:r>
              <a:rPr lang="nl-NL" sz="3200" b="1" dirty="0"/>
              <a:t>Veiligheid bij loonwerk en grondverzet stelt ministerie teleur </a:t>
            </a:r>
          </a:p>
          <a:p>
            <a:pPr>
              <a:buFont typeface="Arial" panose="020B0604020202020204" pitchFamily="34" charset="0"/>
              <a:buChar char="•"/>
            </a:pPr>
            <a:r>
              <a:rPr lang="nl-NL" dirty="0"/>
              <a:t>Algemeen 05 okt 2017 om 07:24uur </a:t>
            </a:r>
            <a:endParaRPr lang="nl-NL" dirty="0" smtClean="0"/>
          </a:p>
          <a:p>
            <a:pPr>
              <a:buFont typeface="Arial" panose="020B0604020202020204" pitchFamily="34" charset="0"/>
              <a:buChar char="•"/>
            </a:pPr>
            <a:endParaRPr lang="nl-NL" dirty="0"/>
          </a:p>
          <a:p>
            <a:r>
              <a:rPr lang="nl-NL" dirty="0"/>
              <a:t>Bij </a:t>
            </a:r>
            <a:r>
              <a:rPr lang="nl-NL" dirty="0">
                <a:solidFill>
                  <a:srgbClr val="FF0000"/>
                </a:solidFill>
              </a:rPr>
              <a:t>80 procent </a:t>
            </a:r>
            <a:r>
              <a:rPr lang="nl-NL" dirty="0"/>
              <a:t>van de bedrijven die zich bezig houdt met cultuurtechnisch werk, grondverzet en agrarisch loonwerk is iets niet in orde op het gebied van veiligheid. Het ministerie van SZW is teleurgesteld in de sector. </a:t>
            </a:r>
            <a:r>
              <a:rPr lang="nl-NL" dirty="0" smtClean="0"/>
              <a:t> Tijdens </a:t>
            </a:r>
            <a:r>
              <a:rPr lang="nl-NL" dirty="0"/>
              <a:t>een tussenevaluatie heeft de inspectie van het ministerie van Sociale Zaken en Werkgelegenheid (SZW) aangegeven teleurgesteld te zijn in de veiligheid van de </a:t>
            </a:r>
            <a:r>
              <a:rPr lang="nl-NL" dirty="0" err="1" smtClean="0"/>
              <a:t>Cumela</a:t>
            </a:r>
            <a:r>
              <a:rPr lang="nl-NL" dirty="0" smtClean="0"/>
              <a:t>-sector. Bij </a:t>
            </a:r>
            <a:r>
              <a:rPr lang="nl-NL" dirty="0"/>
              <a:t>80 van de 100 bezochte bedrijven was iets niet in orde. De controles gaan door tot 1 januari 2018. Mogelijk wordt dit verlengd naar 1 februari. Voorkom problemen en zorg dat afschermingen in orde zijn, luidt het advies van </a:t>
            </a:r>
            <a:r>
              <a:rPr lang="nl-NL" dirty="0" err="1"/>
              <a:t>Cumela</a:t>
            </a:r>
            <a:r>
              <a:rPr lang="nl-NL" dirty="0" smtClean="0"/>
              <a:t>.</a:t>
            </a:r>
          </a:p>
          <a:p>
            <a:endParaRPr lang="nl-NL" b="1" dirty="0">
              <a:solidFill>
                <a:srgbClr val="FF0000"/>
              </a:solidFill>
            </a:endParaRPr>
          </a:p>
          <a:p>
            <a:r>
              <a:rPr lang="nl-NL" dirty="0" err="1"/>
              <a:t>Cumela</a:t>
            </a:r>
            <a:r>
              <a:rPr lang="nl-NL" dirty="0"/>
              <a:t> Nederland is de brancheorganisatie voor ondernemers in groen, grond en infra. Het gaat in Nederland om zo'n drieduizend bedrijven. Sinds juli dit jaar voert inspectie SZW controles uit in de </a:t>
            </a:r>
            <a:r>
              <a:rPr lang="nl-NL" dirty="0" err="1" smtClean="0"/>
              <a:t>Cumela</a:t>
            </a:r>
            <a:r>
              <a:rPr lang="nl-NL" dirty="0" smtClean="0"/>
              <a:t>-sector. Onveilige </a:t>
            </a:r>
            <a:r>
              <a:rPr lang="nl-NL" dirty="0"/>
              <a:t>situaties die volgens SZW niet door de beugel kunnen zijn het ontbreken van </a:t>
            </a:r>
            <a:r>
              <a:rPr lang="nl-NL" dirty="0" err="1">
                <a:solidFill>
                  <a:srgbClr val="FF0000"/>
                </a:solidFill>
              </a:rPr>
              <a:t>aftakasbescherming</a:t>
            </a:r>
            <a:r>
              <a:rPr lang="nl-NL" dirty="0">
                <a:solidFill>
                  <a:srgbClr val="FF0000"/>
                </a:solidFill>
              </a:rPr>
              <a:t>, noodstop </a:t>
            </a:r>
            <a:r>
              <a:rPr lang="nl-NL" dirty="0"/>
              <a:t>en afscherming van de </a:t>
            </a:r>
            <a:r>
              <a:rPr lang="nl-NL" dirty="0">
                <a:solidFill>
                  <a:srgbClr val="FF0000"/>
                </a:solidFill>
              </a:rPr>
              <a:t>kolomboor.</a:t>
            </a:r>
            <a:r>
              <a:rPr lang="nl-NL" dirty="0"/>
              <a:t> Daarnaast zijn onveilige situaties bij de </a:t>
            </a:r>
            <a:r>
              <a:rPr lang="nl-NL" dirty="0">
                <a:solidFill>
                  <a:srgbClr val="FF0000"/>
                </a:solidFill>
              </a:rPr>
              <a:t>opslag van banden</a:t>
            </a:r>
            <a:r>
              <a:rPr lang="nl-NL" dirty="0"/>
              <a:t>. Deze moeten stevig worden vastgelegd en de stelling moet stevig </a:t>
            </a:r>
            <a:r>
              <a:rPr lang="nl-NL" dirty="0" smtClean="0"/>
              <a:t>zijn. </a:t>
            </a:r>
            <a:r>
              <a:rPr lang="nl-NL" dirty="0" smtClean="0">
                <a:solidFill>
                  <a:srgbClr val="FF0000"/>
                </a:solidFill>
              </a:rPr>
              <a:t>Onvoldoende </a:t>
            </a:r>
            <a:r>
              <a:rPr lang="nl-NL" dirty="0">
                <a:solidFill>
                  <a:srgbClr val="FF0000"/>
                </a:solidFill>
              </a:rPr>
              <a:t>lengte van de compressorslang, </a:t>
            </a:r>
            <a:r>
              <a:rPr lang="nl-NL" dirty="0"/>
              <a:t>is een ander probleem dat de inspectie SZW in de praktijk tegenkomt. De compressorslag moet 3 meter zijn.</a:t>
            </a:r>
          </a:p>
          <a:p>
            <a:r>
              <a:rPr lang="nl-NL" b="1" dirty="0"/>
              <a:t>Niet geldig argument</a:t>
            </a:r>
          </a:p>
          <a:p>
            <a:r>
              <a:rPr lang="nl-NL" dirty="0">
                <a:solidFill>
                  <a:srgbClr val="FF0000"/>
                </a:solidFill>
              </a:rPr>
              <a:t>Niet gekeurde machines komt SZW ook te vaak tegen</a:t>
            </a:r>
            <a:r>
              <a:rPr lang="nl-NL" dirty="0"/>
              <a:t>. Het argument dat een machine niet wordt gebruikt, is voor SZW niet geldig. Als een machine aanwezig is, kan ermee worden </a:t>
            </a:r>
            <a:r>
              <a:rPr lang="nl-NL" dirty="0" smtClean="0"/>
              <a:t>gewerkt. SZW </a:t>
            </a:r>
            <a:r>
              <a:rPr lang="nl-NL" dirty="0"/>
              <a:t>heeft aangegeven dat heel veel bedrijven een RI&amp;E hebben. Zij hebben de indruk dat er niet veel met het Plan van Aanpak wordt gedaan.</a:t>
            </a:r>
          </a:p>
        </p:txBody>
      </p:sp>
    </p:spTree>
    <p:extLst>
      <p:ext uri="{BB962C8B-B14F-4D97-AF65-F5344CB8AC3E}">
        <p14:creationId xmlns:p14="http://schemas.microsoft.com/office/powerpoint/2010/main" val="3158079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884121" y="0"/>
            <a:ext cx="5618587" cy="6858000"/>
          </a:xfrm>
          <a:prstGeom prst="rect">
            <a:avLst/>
          </a:prstGeom>
        </p:spPr>
      </p:pic>
    </p:spTree>
    <p:extLst>
      <p:ext uri="{BB962C8B-B14F-4D97-AF65-F5344CB8AC3E}">
        <p14:creationId xmlns:p14="http://schemas.microsoft.com/office/powerpoint/2010/main" val="148801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nl-NL" altLang="nl-NL" smtClean="0"/>
              <a:t>Gevaren op het erf </a:t>
            </a:r>
          </a:p>
        </p:txBody>
      </p:sp>
      <p:sp>
        <p:nvSpPr>
          <p:cNvPr id="27652" name="Rectangle 3"/>
          <p:cNvSpPr>
            <a:spLocks noGrp="1" noChangeArrowheads="1"/>
          </p:cNvSpPr>
          <p:nvPr>
            <p:ph type="body" idx="1"/>
          </p:nvPr>
        </p:nvSpPr>
        <p:spPr/>
        <p:txBody>
          <a:bodyPr/>
          <a:lstStyle/>
          <a:p>
            <a:pPr eaLnBrk="1" hangingPunct="1"/>
            <a:endParaRPr lang="nl-NL" altLang="nl-NL" smtClean="0"/>
          </a:p>
        </p:txBody>
      </p:sp>
      <p:pic>
        <p:nvPicPr>
          <p:cNvPr id="27654" name="Picture 5" descr="november05 0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981076"/>
            <a:ext cx="74168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P1130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626407"/>
            <a:ext cx="74168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087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diamond(in)">
                                      <p:cBhvr>
                                        <p:cTn id="7" dur="20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2063751" y="333375"/>
            <a:ext cx="6913563" cy="1144588"/>
          </a:xfrm>
        </p:spPr>
        <p:txBody>
          <a:bodyPr vert="horz" lIns="0" tIns="0" rIns="0" bIns="0" rtlCol="0" anchor="ctr">
            <a:normAutofit/>
          </a:bodyPr>
          <a:lstStyle/>
          <a:p>
            <a:pPr eaLnBrk="1" hangingPunct="1"/>
            <a:r>
              <a:rPr lang="nl-NL" altLang="nl-NL" sz="3600"/>
              <a:t>Aftak(tussen)as bescherming</a:t>
            </a:r>
            <a:br>
              <a:rPr lang="nl-NL" altLang="nl-NL" sz="3600"/>
            </a:br>
            <a:r>
              <a:rPr lang="nl-NL" altLang="nl-NL" sz="3600">
                <a:solidFill>
                  <a:srgbClr val="FF0000"/>
                </a:solidFill>
              </a:rPr>
              <a:t>FOUT  </a:t>
            </a:r>
            <a:r>
              <a:rPr lang="nl-NL" altLang="nl-NL" sz="3600"/>
              <a:t>               </a:t>
            </a:r>
            <a:r>
              <a:rPr lang="nl-NL" altLang="nl-NL" sz="3600">
                <a:solidFill>
                  <a:schemeClr val="accent2"/>
                </a:solidFill>
              </a:rPr>
              <a:t>GOED</a:t>
            </a:r>
          </a:p>
        </p:txBody>
      </p:sp>
      <p:sp>
        <p:nvSpPr>
          <p:cNvPr id="26628" name="Rectangle 3"/>
          <p:cNvSpPr>
            <a:spLocks noGrp="1" noChangeArrowheads="1"/>
          </p:cNvSpPr>
          <p:nvPr>
            <p:ph type="body" sz="half" idx="4294967295"/>
          </p:nvPr>
        </p:nvSpPr>
        <p:spPr>
          <a:xfrm>
            <a:off x="2438401" y="981076"/>
            <a:ext cx="3127375" cy="5040313"/>
          </a:xfrm>
        </p:spPr>
        <p:txBody>
          <a:bodyPr vert="horz" lIns="0" tIns="0" rIns="0" bIns="0" rtlCol="0">
            <a:normAutofit/>
          </a:bodyPr>
          <a:lstStyle/>
          <a:p>
            <a:pPr defTabSz="449263">
              <a:buNone/>
            </a:pPr>
            <a:endParaRPr lang="nl-NL" altLang="nl-NL" smtClean="0"/>
          </a:p>
          <a:p>
            <a:pPr defTabSz="449263">
              <a:buNone/>
            </a:pPr>
            <a:endParaRPr lang="nl-NL" altLang="nl-NL" smtClean="0"/>
          </a:p>
          <a:p>
            <a:pPr defTabSz="449263">
              <a:buNone/>
            </a:pPr>
            <a:endParaRPr lang="nl-NL" altLang="nl-NL" smtClean="0"/>
          </a:p>
          <a:p>
            <a:pPr defTabSz="449263">
              <a:buNone/>
            </a:pPr>
            <a:endParaRPr lang="nl-NL" altLang="nl-NL" sz="4400"/>
          </a:p>
        </p:txBody>
      </p:sp>
      <p:pic>
        <p:nvPicPr>
          <p:cNvPr id="26629" name="Picture 8"/>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847851" y="1773238"/>
            <a:ext cx="3605213" cy="3816350"/>
          </a:xfrm>
        </p:spPr>
      </p:pic>
      <p:pic>
        <p:nvPicPr>
          <p:cNvPr id="26630" name="Picture 9" descr="Aftaka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08664" y="1773239"/>
            <a:ext cx="3127375" cy="3811587"/>
          </a:xfrm>
        </p:spPr>
      </p:pic>
    </p:spTree>
    <p:extLst>
      <p:ext uri="{BB962C8B-B14F-4D97-AF65-F5344CB8AC3E}">
        <p14:creationId xmlns:p14="http://schemas.microsoft.com/office/powerpoint/2010/main" val="3197961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Afkorting VCA staat voor……</a:t>
            </a:r>
            <a:endParaRPr lang="nl-NL" dirty="0"/>
          </a:p>
        </p:txBody>
      </p:sp>
      <p:sp>
        <p:nvSpPr>
          <p:cNvPr id="3" name="Tijdelijke aanduiding voor inhoud 2"/>
          <p:cNvSpPr>
            <a:spLocks noGrp="1"/>
          </p:cNvSpPr>
          <p:nvPr>
            <p:ph idx="1"/>
          </p:nvPr>
        </p:nvSpPr>
        <p:spPr/>
        <p:txBody>
          <a:bodyPr/>
          <a:lstStyle/>
          <a:p>
            <a:r>
              <a:rPr lang="nl-NL" dirty="0" smtClean="0"/>
              <a:t>Veiligheid</a:t>
            </a:r>
          </a:p>
          <a:p>
            <a:r>
              <a:rPr lang="nl-NL" dirty="0" smtClean="0"/>
              <a:t>Checklist</a:t>
            </a:r>
          </a:p>
          <a:p>
            <a:r>
              <a:rPr lang="nl-NL" dirty="0" smtClean="0"/>
              <a:t>Aannemers</a:t>
            </a:r>
          </a:p>
          <a:p>
            <a:endParaRPr lang="nl-NL" dirty="0"/>
          </a:p>
          <a:p>
            <a:r>
              <a:rPr lang="nl-NL" dirty="0" smtClean="0"/>
              <a:t>Doel: veilig werken.</a:t>
            </a:r>
            <a:endParaRPr lang="nl-NL" dirty="0"/>
          </a:p>
        </p:txBody>
      </p:sp>
    </p:spTree>
    <p:extLst>
      <p:ext uri="{BB962C8B-B14F-4D97-AF65-F5344CB8AC3E}">
        <p14:creationId xmlns:p14="http://schemas.microsoft.com/office/powerpoint/2010/main" val="353109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464976" y="3244334"/>
            <a:ext cx="3262047" cy="646331"/>
          </a:xfrm>
          <a:prstGeom prst="rect">
            <a:avLst/>
          </a:prstGeom>
        </p:spPr>
        <p:txBody>
          <a:bodyPr wrap="none">
            <a:spAutoFit/>
          </a:bodyPr>
          <a:lstStyle/>
          <a:p>
            <a:r>
              <a:rPr lang="nl-NL" dirty="0">
                <a:hlinkClick r:id="rId2"/>
              </a:rPr>
              <a:t>https://</a:t>
            </a:r>
            <a:r>
              <a:rPr lang="nl-NL" dirty="0" smtClean="0">
                <a:hlinkClick r:id="rId2"/>
              </a:rPr>
              <a:t>youtu.be/EBSwOS90wgQ</a:t>
            </a:r>
            <a:endParaRPr lang="nl-NL" dirty="0" smtClean="0"/>
          </a:p>
          <a:p>
            <a:endParaRPr lang="nl-NL" dirty="0"/>
          </a:p>
        </p:txBody>
      </p:sp>
    </p:spTree>
    <p:extLst>
      <p:ext uri="{BB962C8B-B14F-4D97-AF65-F5344CB8AC3E}">
        <p14:creationId xmlns:p14="http://schemas.microsoft.com/office/powerpoint/2010/main" val="65848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l-NL" altLang="nl-NL" smtClean="0"/>
              <a:t>Uw gastheer</a:t>
            </a:r>
          </a:p>
        </p:txBody>
      </p:sp>
      <p:sp>
        <p:nvSpPr>
          <p:cNvPr id="12291" name="Rectangle 3"/>
          <p:cNvSpPr>
            <a:spLocks noGrp="1" noChangeArrowheads="1"/>
          </p:cNvSpPr>
          <p:nvPr>
            <p:ph type="body" idx="1"/>
          </p:nvPr>
        </p:nvSpPr>
        <p:spPr/>
        <p:txBody>
          <a:bodyPr/>
          <a:lstStyle/>
          <a:p>
            <a:pPr eaLnBrk="1" hangingPunct="1"/>
            <a:r>
              <a:rPr lang="nl-NL" altLang="nl-NL" smtClean="0"/>
              <a:t>fff  voorstellen</a:t>
            </a:r>
          </a:p>
          <a:p>
            <a:pPr eaLnBrk="1" hangingPunct="1"/>
            <a:endParaRPr lang="nl-NL" altLang="nl-NL" smtClean="0"/>
          </a:p>
          <a:p>
            <a:pPr eaLnBrk="1" hangingPunct="1"/>
            <a:r>
              <a:rPr lang="nl-NL" altLang="nl-NL" smtClean="0"/>
              <a:t>Johan Schuppert</a:t>
            </a:r>
          </a:p>
          <a:p>
            <a:pPr eaLnBrk="1" hangingPunct="1"/>
            <a:endParaRPr lang="nl-NL" altLang="nl-NL" smtClean="0"/>
          </a:p>
          <a:p>
            <a:pPr eaLnBrk="1" hangingPunct="1"/>
            <a:r>
              <a:rPr lang="nl-NL" altLang="nl-NL" smtClean="0"/>
              <a:t>vroeger hovenier…..</a:t>
            </a:r>
          </a:p>
        </p:txBody>
      </p:sp>
    </p:spTree>
    <p:extLst>
      <p:ext uri="{BB962C8B-B14F-4D97-AF65-F5344CB8AC3E}">
        <p14:creationId xmlns:p14="http://schemas.microsoft.com/office/powerpoint/2010/main" val="3181488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nl-NL" altLang="nl-NL" smtClean="0"/>
              <a:t>rugproblemen</a:t>
            </a:r>
          </a:p>
        </p:txBody>
      </p:sp>
      <p:pic>
        <p:nvPicPr>
          <p:cNvPr id="14339" name="Picture 3" descr="rug 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67214" y="1341438"/>
            <a:ext cx="3908425"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6862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nl-NL" altLang="nl-NL" smtClean="0"/>
              <a:t>VCA:  alleen op je werk?</a:t>
            </a:r>
          </a:p>
        </p:txBody>
      </p:sp>
      <p:pic>
        <p:nvPicPr>
          <p:cNvPr id="9219" name="Picture 3" descr="0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16025"/>
            <a:ext cx="9144000" cy="459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00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l nmero uno de su promocin en el  Master de riesgos labor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636" y="1439683"/>
            <a:ext cx="7231118" cy="5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p:txBody>
          <a:bodyPr/>
          <a:lstStyle/>
          <a:p>
            <a:pPr eaLnBrk="1" hangingPunct="1"/>
            <a:r>
              <a:rPr lang="nl-NL" altLang="nl-NL" smtClean="0"/>
              <a:t>Veilig werken</a:t>
            </a:r>
          </a:p>
        </p:txBody>
      </p:sp>
    </p:spTree>
    <p:extLst>
      <p:ext uri="{BB962C8B-B14F-4D97-AF65-F5344CB8AC3E}">
        <p14:creationId xmlns:p14="http://schemas.microsoft.com/office/powerpoint/2010/main" val="23479692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nl-NL" altLang="nl-NL" smtClean="0"/>
              <a:t>Bijna ongeluk</a:t>
            </a:r>
          </a:p>
        </p:txBody>
      </p:sp>
      <p:pic>
        <p:nvPicPr>
          <p:cNvPr id="82947" name="Picture 3" descr="img_08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6" y="1341438"/>
            <a:ext cx="4138613"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78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nl-NL" altLang="nl-NL" smtClean="0"/>
              <a:t>ongeluk</a:t>
            </a:r>
          </a:p>
        </p:txBody>
      </p:sp>
      <p:pic>
        <p:nvPicPr>
          <p:cNvPr id="84995" name="Picture 3" descr="5734-ongeluk-bloop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0" y="1133476"/>
            <a:ext cx="7632700" cy="572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913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VCA?</a:t>
            </a:r>
            <a:endParaRPr lang="nl-NL" dirty="0"/>
          </a:p>
        </p:txBody>
      </p:sp>
      <p:sp>
        <p:nvSpPr>
          <p:cNvPr id="3" name="Tijdelijke aanduiding voor inhoud 2"/>
          <p:cNvSpPr>
            <a:spLocks noGrp="1"/>
          </p:cNvSpPr>
          <p:nvPr>
            <p:ph idx="1"/>
          </p:nvPr>
        </p:nvSpPr>
        <p:spPr/>
        <p:txBody>
          <a:bodyPr/>
          <a:lstStyle/>
          <a:p>
            <a:r>
              <a:rPr lang="nl-NL" dirty="0" smtClean="0"/>
              <a:t>Onveilig werken betekent….</a:t>
            </a:r>
          </a:p>
          <a:p>
            <a:r>
              <a:rPr lang="nl-NL" dirty="0" smtClean="0"/>
              <a:t>(bijna) ongelukken</a:t>
            </a:r>
          </a:p>
          <a:p>
            <a:r>
              <a:rPr lang="nl-NL" dirty="0" smtClean="0"/>
              <a:t>Huisarts of </a:t>
            </a:r>
          </a:p>
          <a:p>
            <a:r>
              <a:rPr lang="nl-NL" dirty="0" smtClean="0"/>
              <a:t>Spoedeisende Eerste Hulp of</a:t>
            </a:r>
          </a:p>
          <a:p>
            <a:r>
              <a:rPr lang="nl-NL" dirty="0" smtClean="0"/>
              <a:t>Ziekenhuisopname of</a:t>
            </a:r>
          </a:p>
          <a:p>
            <a:r>
              <a:rPr lang="nl-NL" dirty="0" smtClean="0"/>
              <a:t>Dodelijk slachtoffer</a:t>
            </a:r>
          </a:p>
          <a:p>
            <a:endParaRPr lang="nl-NL" dirty="0" smtClean="0"/>
          </a:p>
          <a:p>
            <a:endParaRPr lang="nl-NL" dirty="0" smtClean="0"/>
          </a:p>
          <a:p>
            <a:endParaRPr lang="nl-NL" dirty="0"/>
          </a:p>
        </p:txBody>
      </p:sp>
    </p:spTree>
    <p:extLst>
      <p:ext uri="{BB962C8B-B14F-4D97-AF65-F5344CB8AC3E}">
        <p14:creationId xmlns:p14="http://schemas.microsoft.com/office/powerpoint/2010/main" val="35349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684</Words>
  <Application>Microsoft Office PowerPoint</Application>
  <PresentationFormat>Breedbeeld</PresentationFormat>
  <Paragraphs>79</Paragraphs>
  <Slides>20</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VCA inleiding</vt:lpstr>
      <vt:lpstr>Afkorting VCA staat voor……</vt:lpstr>
      <vt:lpstr>Uw gastheer</vt:lpstr>
      <vt:lpstr>rugproblemen</vt:lpstr>
      <vt:lpstr>VCA:  alleen op je werk?</vt:lpstr>
      <vt:lpstr>Veilig werken</vt:lpstr>
      <vt:lpstr>Bijna ongeluk</vt:lpstr>
      <vt:lpstr>ongeluk</vt:lpstr>
      <vt:lpstr>Waarom VCA?</vt:lpstr>
      <vt:lpstr>Geld en leed</vt:lpstr>
      <vt:lpstr>2015 cijfers</vt:lpstr>
      <vt:lpstr>Cijfers 2015</vt:lpstr>
      <vt:lpstr>ijsberg</vt:lpstr>
      <vt:lpstr>Nog meer feiten…</vt:lpstr>
      <vt:lpstr>Inspectie SZW bezorgd over stijging aantal arbeidsongevallen, sector start campagne </vt:lpstr>
      <vt:lpstr>PowerPoint-presentatie</vt:lpstr>
      <vt:lpstr>PowerPoint-presentatie</vt:lpstr>
      <vt:lpstr>Gevaren op het erf </vt:lpstr>
      <vt:lpstr>Aftak(tussen)as bescherming FOUT                 GOED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VCA inleiding</dc:title>
  <dc:creator>laptop</dc:creator>
  <cp:lastModifiedBy>Johan Schuppert</cp:lastModifiedBy>
  <cp:revision>22</cp:revision>
  <dcterms:created xsi:type="dcterms:W3CDTF">2017-10-14T12:10:07Z</dcterms:created>
  <dcterms:modified xsi:type="dcterms:W3CDTF">2018-10-22T11:40:00Z</dcterms:modified>
</cp:coreProperties>
</file>